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89" r:id="rId2"/>
    <p:sldId id="290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258" r:id="rId17"/>
    <p:sldId id="273" r:id="rId18"/>
    <p:sldId id="274" r:id="rId19"/>
    <p:sldId id="277" r:id="rId20"/>
    <p:sldId id="275" r:id="rId21"/>
    <p:sldId id="278" r:id="rId22"/>
    <p:sldId id="279" r:id="rId23"/>
    <p:sldId id="280" r:id="rId24"/>
    <p:sldId id="276" r:id="rId25"/>
    <p:sldId id="281" r:id="rId26"/>
    <p:sldId id="282" r:id="rId27"/>
    <p:sldId id="288" r:id="rId28"/>
    <p:sldId id="283" r:id="rId29"/>
    <p:sldId id="284" r:id="rId30"/>
    <p:sldId id="287" r:id="rId31"/>
    <p:sldId id="286" r:id="rId32"/>
    <p:sldId id="285" r:id="rId33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A8F"/>
    <a:srgbClr val="9897BE"/>
    <a:srgbClr val="74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17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2" y="15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569C26-4556-4073-8367-F2AAD6104413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394086-B543-4258-BD7C-4AAED18AE368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394745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"El cáncer colorrectal (CRC) es el tercer tipo de cáncer más diagnosticado mundialmente en hombres y mujeres.“</a:t>
            </a:r>
          </a:p>
          <a:p>
            <a:r>
              <a:rPr lang="es-ES" dirty="0"/>
              <a:t>"A pesar de los avances en diagnóstico y tratamiento, aproximadamente la mitad de los pacientes con CRC experimentan recurrencia en los primeros 5 años </a:t>
            </a:r>
            <a:r>
              <a:rPr lang="es-ES" dirty="0" err="1"/>
              <a:t>post-cirugía</a:t>
            </a:r>
            <a:r>
              <a:rPr lang="es-ES" dirty="0"/>
              <a:t> y quimioterapia."</a:t>
            </a:r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492507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11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343651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12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9556195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13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845035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14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267750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15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561704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revCSC</a:t>
            </a:r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31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890182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proCSC</a:t>
            </a:r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32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173215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3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256174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4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971182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5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191853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6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815702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7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135748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8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134329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9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495899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394086-B543-4258-BD7C-4AAED18AE368}" type="slidenum">
              <a:rPr lang="ca-ES" smtClean="0"/>
              <a:t>10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353373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28863F-87FF-267B-7E1C-5EFB1AC4F3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2974E2-E948-EA25-7934-28F5400AF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9C93C3-83E4-CA9A-A878-B9820FC7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5698D8-3D83-846B-8465-D332AF27F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4ADBD3-5C8A-FDC9-BDB3-F7DB1CCBC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1003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67B29B-C3FE-E102-DAA4-D0C04B53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C7AE557-2D5B-6EF9-EB50-F51C5C34C3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5FFF16-FD8C-CB50-F499-CEEF41947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6C46F4-D497-FAD0-568C-7D58888D6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EEEDAC-2760-837B-2440-4C87B874A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38269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CA0BD46-F4CB-8BC2-296F-FE5318A4B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4F53A4E-3DB0-4A6E-7D14-9532ABC236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A84F1A-AF17-49DB-2E60-5B3FA36C8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EF1070-4834-8AB9-9A34-18EBC670E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E17491-97B6-DA2B-5DEB-6828455E8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6816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FB9DC-4946-CC7F-FD63-DF6D9D4AA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9BB2DA-B3EB-D43E-639F-E426B4FB2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40EB7F-0DDE-E90B-6EF0-DAEFD8665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F81112-1A3E-6AC4-8E63-03E8141BF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481EBEE-C4DA-6C87-5BD1-5BF60C0C4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17831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EB7F31-B83C-5918-741D-C86182726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26F0CF-DFB1-AD0F-F29E-EFC69BECE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D911D4-031F-86FE-5042-A66EE78F9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C88D32-57DE-56FE-8112-D9DEE5BC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1B249E-134D-87A1-79FF-283FB73C8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545923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707A29-C127-D028-5618-7DF3D6247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D71726-DB1A-C589-2B73-679D4ED7D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B5C5EB-2713-20AF-E27D-05C4C0793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DA53F6A-7D55-E63E-7609-5159C33BD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775874-D155-F3EA-D8BE-5BCB3D435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401B053-2F8E-69EB-4846-F60A12A5C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12482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710D86-A5A0-F629-EF20-E024A3A6E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4B9F30-6335-A701-8079-A68FCB08C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1672A5C-1818-4322-B8F6-D781DB3D7E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AF09142-86FB-FFEF-4884-2C529FA8CC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191CD6B-971E-79B2-0967-150AB260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E52117F-366B-A945-F4C2-A8B9D011B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D36CCB7-834D-A8BC-F79F-E15663FBA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11CF28C-95E5-4FCA-74B3-FA5629B7D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65348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1760E5-0E6F-CED6-CCFD-EA5468E46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201BBE1-AE68-C60E-7580-20FAB914A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B1A2FE4-AF23-0CF6-A715-A9771D4C5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7C9CDF-1D7D-D5E8-C4D3-976CBD11F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35983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216D91B-2F58-9957-4612-E18A81284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966AD32-4BC3-A2F7-0CC3-A304AA7F5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C289C7-A413-7E0C-358B-C1A85D7E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066403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B773FE-22AC-C27D-E97E-129E37CC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1773C8-5699-19D8-1852-C41B988EB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7DE9A7B-568E-FD01-43A4-FE7CFEA155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82A94AF-2FD2-BEF3-85D1-46C2B7355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9F5AD2-8303-D36A-9AE2-7B9E1899C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1CB4D8-A47C-58EF-0DC8-629565ED7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86155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093F7-EF67-FF8E-06FE-D886D8A5A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B56C98D-98D2-2691-F0D3-146A129C92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69D6269-013D-B340-9BA9-B253E34D1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FC4D79D-805B-227F-2B0C-136D5D255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55F27C-D873-2FBC-19DC-473C97531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45E41FD-BF01-6EEB-2370-9AA785D83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283078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1DC4061-0558-5BB2-2759-02871DC37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3BCC63-0258-B067-F529-33DD670A49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13F14A-D1B8-5F71-438C-37576C1BD8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C47198-1ABF-42E7-A8B0-CE6C1064BDCA}" type="datetimeFigureOut">
              <a:rPr lang="ca-ES" smtClean="0"/>
              <a:t>18/6/2024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E38621-89BF-A885-775E-53B9D78EA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E39238-92C3-AE99-3FCF-E87B32AEC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C05BCE-46F5-4F2D-BBB4-F14B319A3BD1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08488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http://www.ub.edu/comercio-internacional/wp-content/uploads/2020/12/Universitat-de-Barcelona.jpg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16/j.trecan.2023.11.003" TargetMode="Externa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ncer Research Center of Lyon - CRCL">
            <a:extLst>
              <a:ext uri="{FF2B5EF4-FFF2-40B4-BE49-F238E27FC236}">
                <a16:creationId xmlns:a16="http://schemas.microsoft.com/office/drawing/2014/main" id="{1E007490-542F-4B1B-BD20-DE0503068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33" y="6195618"/>
            <a:ext cx="1916723" cy="45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cueil">
            <a:extLst>
              <a:ext uri="{FF2B5EF4-FFF2-40B4-BE49-F238E27FC236}">
                <a16:creationId xmlns:a16="http://schemas.microsoft.com/office/drawing/2014/main" id="{EA1DE57F-7097-F5DE-A5F9-5028CAC79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977" y="6098612"/>
            <a:ext cx="1382163" cy="64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dad Abierta de Cataluña - Wikipedia, la enciclopedia libre">
            <a:extLst>
              <a:ext uri="{FF2B5EF4-FFF2-40B4-BE49-F238E27FC236}">
                <a16:creationId xmlns:a16="http://schemas.microsoft.com/office/drawing/2014/main" id="{58B87380-C2EC-9042-E921-24E077487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4212" y="6063293"/>
            <a:ext cx="1918855" cy="679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BD987548-3E58-9392-F4D4-60BEFBC98B5F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1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4E3CBB70-4FF0-8F85-8973-FAA178BF00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448A19BB-104B-9C60-B611-4197E700AFE7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855585D8-E302-FB26-B2F2-75602FCEA71E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84E7A35B-18E0-C5EB-523D-2179114F8EC0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CECFF013-1A15-A911-7F5F-8B8FDE1FAA11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79AB29FA-9FEF-E41A-BFA7-E3CE1F56876B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B07A6C1B-49F0-F079-813A-1306AE0A932B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395FCC7B-64D4-A59C-A887-ADC2F194C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6" t="19048" r="18614" b="19481"/>
          <a:stretch>
            <a:fillRect/>
          </a:stretch>
        </p:blipFill>
        <p:spPr bwMode="auto">
          <a:xfrm>
            <a:off x="9284077" y="6058602"/>
            <a:ext cx="672056" cy="684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Grupo 30">
            <a:extLst>
              <a:ext uri="{FF2B5EF4-FFF2-40B4-BE49-F238E27FC236}">
                <a16:creationId xmlns:a16="http://schemas.microsoft.com/office/drawing/2014/main" id="{EABB0CEA-1D1C-C3FE-D094-AEBC8C13E131}"/>
              </a:ext>
            </a:extLst>
          </p:cNvPr>
          <p:cNvGrpSpPr/>
          <p:nvPr/>
        </p:nvGrpSpPr>
        <p:grpSpPr>
          <a:xfrm>
            <a:off x="1878468" y="1727188"/>
            <a:ext cx="8435064" cy="3403624"/>
            <a:chOff x="1816766" y="1495762"/>
            <a:chExt cx="8435064" cy="3403624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CF32D9CB-BD86-4FBD-FBD8-0380E2FD4D7E}"/>
                </a:ext>
              </a:extLst>
            </p:cNvPr>
            <p:cNvSpPr txBox="1"/>
            <p:nvPr/>
          </p:nvSpPr>
          <p:spPr>
            <a:xfrm>
              <a:off x="1940170" y="1495762"/>
              <a:ext cx="8311660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4400" b="1" dirty="0">
                  <a:latin typeface="Lato" panose="020F0502020204030203" pitchFamily="34" charset="0"/>
                  <a:cs typeface="Lato" panose="020F0502020204030203" pitchFamily="34" charset="0"/>
                </a:rPr>
                <a:t>IMPACT OF 5-FU TREATMENT ON TUMOR CELL PLASTICITY IN COLORECTAL CANCER</a:t>
              </a:r>
              <a:endParaRPr lang="ca-ES" sz="4400" b="1" dirty="0"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B6A477A2-432E-0C70-0356-99B0CFB277A3}"/>
                </a:ext>
              </a:extLst>
            </p:cNvPr>
            <p:cNvSpPr txBox="1"/>
            <p:nvPr/>
          </p:nvSpPr>
          <p:spPr>
            <a:xfrm>
              <a:off x="1816766" y="3619420"/>
              <a:ext cx="8015963" cy="1279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9705" algn="just">
                <a:lnSpc>
                  <a:spcPct val="150000"/>
                </a:lnSpc>
              </a:pPr>
              <a:r>
                <a:rPr lang="en-US" sz="1800" b="1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Tutor/a de TFM: </a:t>
              </a:r>
              <a:r>
                <a:rPr lang="en-US" sz="1800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Laia </a:t>
              </a:r>
              <a:r>
                <a:rPr lang="en-US" sz="1800" dirty="0" err="1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Bassaganyas</a:t>
              </a:r>
              <a:r>
                <a:rPr lang="en-US" sz="1800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 Bars</a:t>
              </a:r>
              <a:endParaRPr lang="ca-ES" sz="16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endParaRPr>
            </a:p>
            <a:p>
              <a:pPr marL="179705" algn="just">
                <a:lnSpc>
                  <a:spcPct val="150000"/>
                </a:lnSpc>
              </a:pPr>
              <a:r>
                <a:rPr lang="en-US" sz="1800" b="1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Professor/a </a:t>
              </a:r>
              <a:r>
                <a:rPr lang="en-US" sz="1800" b="1" dirty="0" err="1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responsable</a:t>
              </a:r>
              <a:r>
                <a:rPr lang="en-US" sz="1800" b="1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 de </a:t>
              </a:r>
              <a:r>
                <a:rPr lang="en-US" sz="1800" b="1" dirty="0" err="1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l’assignatura</a:t>
              </a:r>
              <a:r>
                <a:rPr lang="en-US" sz="1800" b="1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: </a:t>
              </a:r>
              <a:r>
                <a:rPr lang="en-US" sz="1800" dirty="0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David Merino </a:t>
              </a:r>
              <a:r>
                <a:rPr lang="en-US" sz="1800" dirty="0" err="1">
                  <a:effectLst/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Arranz</a:t>
              </a:r>
              <a:endParaRPr lang="en-US" sz="1800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endParaRPr>
            </a:p>
            <a:p>
              <a:pPr marL="179705" algn="just">
                <a:lnSpc>
                  <a:spcPct val="150000"/>
                </a:lnSpc>
              </a:pPr>
              <a:r>
                <a:rPr lang="en-US" b="1" dirty="0"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Autor/a: </a:t>
              </a:r>
              <a:r>
                <a:rPr lang="en-US" dirty="0"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Miquel Gratacós </a:t>
              </a:r>
              <a:r>
                <a:rPr lang="en-US" dirty="0" err="1"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i</a:t>
              </a:r>
              <a:r>
                <a:rPr lang="en-US" dirty="0">
                  <a:latin typeface="Lato" panose="020F0502020204030203" pitchFamily="34" charset="0"/>
                  <a:ea typeface="Times New Roman" panose="02020603050405020304" pitchFamily="18" charset="0"/>
                  <a:cs typeface="Lato" panose="020F0502020204030203" pitchFamily="34" charset="0"/>
                </a:rPr>
                <a:t> Aurich</a:t>
              </a:r>
              <a:endParaRPr lang="ca-ES" b="1" dirty="0">
                <a:effectLst/>
                <a:latin typeface="Lato" panose="020F0502020204030203" pitchFamily="34" charset="0"/>
                <a:ea typeface="Times New Roman" panose="02020603050405020304" pitchFamily="18" charset="0"/>
                <a:cs typeface="Lat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9552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68B268-DAB7-F302-0646-0BF3EC6E7C26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RESULTS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3" name="Imagen 2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5523B0A-0145-4C3D-EE4A-958797E2E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641" y="3924502"/>
            <a:ext cx="3225494" cy="2620714"/>
          </a:xfrm>
          <a:prstGeom prst="rect">
            <a:avLst/>
          </a:prstGeom>
        </p:spPr>
      </p:pic>
      <p:pic>
        <p:nvPicPr>
          <p:cNvPr id="24" name="Imagen 2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CB0A1D6-3927-CD4C-D1B2-33842EDE4F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641" y="1238820"/>
            <a:ext cx="3225494" cy="2620714"/>
          </a:xfrm>
          <a:prstGeom prst="rect">
            <a:avLst/>
          </a:prstGeom>
        </p:spPr>
      </p:pic>
      <p:pic>
        <p:nvPicPr>
          <p:cNvPr id="25" name="Imagen 2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A3B8B578-44FF-9E10-9B23-F8BFD0B33B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893" y="3924502"/>
            <a:ext cx="3225494" cy="2620714"/>
          </a:xfrm>
          <a:prstGeom prst="rect">
            <a:avLst/>
          </a:prstGeom>
        </p:spPr>
      </p:pic>
      <p:pic>
        <p:nvPicPr>
          <p:cNvPr id="26" name="Imagen 2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331251A-508B-030F-2725-97131E32DA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929" y="1435167"/>
            <a:ext cx="3064940" cy="2490264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CF9F1DD8-1D78-CC8E-6D3D-C9C64E683921}"/>
              </a:ext>
            </a:extLst>
          </p:cNvPr>
          <p:cNvSpPr txBox="1"/>
          <p:nvPr/>
        </p:nvSpPr>
        <p:spPr>
          <a:xfrm>
            <a:off x="2608221" y="1014409"/>
            <a:ext cx="51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A)</a:t>
            </a:r>
            <a:endParaRPr lang="ca-ES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794115B-1CE5-95D9-2F9D-9DADE35C120C}"/>
              </a:ext>
            </a:extLst>
          </p:cNvPr>
          <p:cNvSpPr txBox="1"/>
          <p:nvPr/>
        </p:nvSpPr>
        <p:spPr>
          <a:xfrm>
            <a:off x="6571133" y="1080306"/>
            <a:ext cx="51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B)</a:t>
            </a:r>
            <a:endParaRPr lang="ca-ES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EBA3E7CE-5304-1740-BEA8-183344795A65}"/>
              </a:ext>
            </a:extLst>
          </p:cNvPr>
          <p:cNvSpPr txBox="1"/>
          <p:nvPr/>
        </p:nvSpPr>
        <p:spPr>
          <a:xfrm>
            <a:off x="2608221" y="3779540"/>
            <a:ext cx="514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C)</a:t>
            </a:r>
            <a:endParaRPr lang="ca-ES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164E36E-8AA2-4535-B9C4-480BF2CC4DEE}"/>
              </a:ext>
            </a:extLst>
          </p:cNvPr>
          <p:cNvSpPr txBox="1"/>
          <p:nvPr/>
        </p:nvSpPr>
        <p:spPr>
          <a:xfrm>
            <a:off x="6571133" y="3843698"/>
            <a:ext cx="600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D)</a:t>
            </a:r>
            <a:endParaRPr lang="ca-ES" dirty="0"/>
          </a:p>
        </p:txBody>
      </p:sp>
      <p:pic>
        <p:nvPicPr>
          <p:cNvPr id="31" name="Marcador de contenido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662D582D-0624-7741-DAA5-BF58E37EF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2" b="7737"/>
          <a:stretch/>
        </p:blipFill>
        <p:spPr>
          <a:xfrm>
            <a:off x="2235130" y="875510"/>
            <a:ext cx="8480233" cy="566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6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68B268-DAB7-F302-0646-0BF3EC6E7C26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RESULTS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804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68B268-DAB7-F302-0646-0BF3EC6E7C26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RESULTS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320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68B268-DAB7-F302-0646-0BF3EC6E7C26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RESULTS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207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68B268-DAB7-F302-0646-0BF3EC6E7C26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RESULTS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278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68B268-DAB7-F302-0646-0BF3EC6E7C26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RESULTS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158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5406B57B-0964-4761-6BD6-CFFB4227F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180" y="3642862"/>
            <a:ext cx="3910805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222FD8E-F7E7-1797-F264-5430A81BA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29" y="309968"/>
            <a:ext cx="3910805" cy="290517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4BF2372-6FFE-5110-F8C0-89F97654C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596" y="3751810"/>
            <a:ext cx="3873224" cy="2877252"/>
          </a:xfrm>
          <a:prstGeom prst="rect">
            <a:avLst/>
          </a:prstGeom>
        </p:spPr>
      </p:pic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973F05CC-60B3-E76B-8B9B-CDF0EB0774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180" y="309968"/>
            <a:ext cx="3829420" cy="284471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2BC523BC-CFEE-048C-46B0-4720C41AC3DF}"/>
              </a:ext>
            </a:extLst>
          </p:cNvPr>
          <p:cNvSpPr txBox="1"/>
          <p:nvPr/>
        </p:nvSpPr>
        <p:spPr>
          <a:xfrm>
            <a:off x="894807" y="187273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A)</a:t>
            </a:r>
            <a:endParaRPr lang="ca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37728E2-963F-EA79-B800-D4398D76AFE1}"/>
              </a:ext>
            </a:extLst>
          </p:cNvPr>
          <p:cNvSpPr txBox="1"/>
          <p:nvPr/>
        </p:nvSpPr>
        <p:spPr>
          <a:xfrm>
            <a:off x="6733149" y="187273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B)</a:t>
            </a:r>
            <a:endParaRPr lang="ca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192B36D-A255-A9FB-BF0A-4B7339DEABDB}"/>
              </a:ext>
            </a:extLst>
          </p:cNvPr>
          <p:cNvSpPr txBox="1"/>
          <p:nvPr/>
        </p:nvSpPr>
        <p:spPr>
          <a:xfrm>
            <a:off x="894807" y="3734428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C)</a:t>
            </a:r>
            <a:endParaRPr lang="ca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DA39EC4-EA33-9E4E-2A79-54C4CEFC1CC0}"/>
              </a:ext>
            </a:extLst>
          </p:cNvPr>
          <p:cNvSpPr txBox="1"/>
          <p:nvPr/>
        </p:nvSpPr>
        <p:spPr>
          <a:xfrm>
            <a:off x="6754045" y="3734428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D)</a:t>
            </a:r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1009531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Marcador de contenido 5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BF92A443-D071-3A70-5E18-3EA2A413E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244" y="643467"/>
            <a:ext cx="7499512" cy="5571066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A190DE35-5C71-97FE-BEAF-9339AD793AE7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4E10E84B-6289-2884-C3AF-17CF6913B03D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E4EE6E3A-F859-EA41-0C30-608F86491D71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6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798C0FCA-3D91-4F90-C193-386560D168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97CC121B-ADF3-9785-A52E-EF3373850540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BE318342-DC56-4C21-07F8-94BBDF134835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F82B0518-9C51-8B6D-C0B7-DFAEF0F5AC0A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56346F5F-4A85-06B0-DD0B-742A08BD20CA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B2C7B40B-166D-B76A-1FE2-A8B8F980A90C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6893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12ACD-6F0E-6855-0192-C76F738BF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INTERACTION CCC</a:t>
            </a:r>
            <a:endParaRPr lang="ca-ES"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04586F3-14C2-ACBB-3304-C49BD0733A9A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91E93E81-8630-198B-E44C-E6B7A49411B2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89ABAD71-6A1E-5A17-9FA0-B7FCE93E9010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6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A4A21592-6B76-7F1E-0D2A-2FD026B2F3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4E25A992-F800-F283-5699-A725D76BD40D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368E5B2C-0E70-840E-7B13-A2E6120790E1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6D6A170C-2EFE-1D07-AD58-B9657B0F3661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E9571521-7487-5FE1-03C3-57A297E5CA9B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B9CC45AE-AF35-DC7F-EF1D-8A7FDC6FEE9D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74444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8DC1DD-3B55-68A4-7724-425B2DB18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Marcador de contenido 4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F4693667-F452-90BB-479D-3E7EF9224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98" y="62061"/>
            <a:ext cx="4653218" cy="3257253"/>
          </a:xfrm>
        </p:spPr>
      </p:pic>
      <p:pic>
        <p:nvPicPr>
          <p:cNvPr id="7" name="Imagen 6" descr="Imagen que contiene Patrón de fondo&#10;&#10;Descripción generada automáticamente">
            <a:extLst>
              <a:ext uri="{FF2B5EF4-FFF2-40B4-BE49-F238E27FC236}">
                <a16:creationId xmlns:a16="http://schemas.microsoft.com/office/drawing/2014/main" id="{E3D569E7-FBBE-C146-9CD7-C4868884B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227" y="62061"/>
            <a:ext cx="4653219" cy="3257253"/>
          </a:xfrm>
          <a:prstGeom prst="rect">
            <a:avLst/>
          </a:prstGeom>
        </p:spPr>
      </p:pic>
      <p:pic>
        <p:nvPicPr>
          <p:cNvPr id="9" name="Imagen 8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C87A1A24-21C0-1602-D380-A7892463D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44" y="3428999"/>
            <a:ext cx="4653219" cy="325725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C696B02-A51D-A654-2334-585FEF9456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228" y="3429000"/>
            <a:ext cx="4653217" cy="3257252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546415AD-F342-1A97-246D-160DFEC28288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99A7661E-D800-96F1-F546-9F008E767CBC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5CE1E2EA-DAB4-6013-9C01-155C97DFBB94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8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634C4911-B329-AC7F-AD02-4002905364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1655244E-B7FB-A8BA-1CB2-71EE84A54415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C79D3F54-DB49-236A-43E4-B995C68A8D9C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DB06A61A-0B90-037E-E795-3DC4AAC6275D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BD07269E-1609-6E16-C644-09A136CBF1DC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D76CB004-77EB-44B6-D82A-A682288FC25B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2946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0E89C84-3B8D-F6F6-6076-91CD43A935B3}"/>
              </a:ext>
            </a:extLst>
          </p:cNvPr>
          <p:cNvSpPr txBox="1"/>
          <p:nvPr/>
        </p:nvSpPr>
        <p:spPr>
          <a:xfrm>
            <a:off x="309243" y="954425"/>
            <a:ext cx="3342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INTRODUCTION</a:t>
            </a:r>
            <a:endParaRPr lang="ca-E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67FE1FE5-AE15-4E5F-14FB-340939C11DF4}"/>
              </a:ext>
            </a:extLst>
          </p:cNvPr>
          <p:cNvGrpSpPr/>
          <p:nvPr/>
        </p:nvGrpSpPr>
        <p:grpSpPr>
          <a:xfrm>
            <a:off x="4826438" y="1560234"/>
            <a:ext cx="5955904" cy="4319207"/>
            <a:chOff x="2400299" y="1704095"/>
            <a:chExt cx="6835722" cy="4957249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F75AD69E-EB1E-B71D-640F-2E233615C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0299" y="1704095"/>
              <a:ext cx="6835722" cy="4498034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A0758E34-7BBC-047C-D750-72E47F202C78}"/>
                </a:ext>
              </a:extLst>
            </p:cNvPr>
            <p:cNvSpPr txBox="1"/>
            <p:nvPr/>
          </p:nvSpPr>
          <p:spPr>
            <a:xfrm>
              <a:off x="2400299" y="6202129"/>
              <a:ext cx="6835722" cy="459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000" b="1" dirty="0" err="1">
                  <a:latin typeface="Lato Light" panose="020F0502020204030203" pitchFamily="34" charset="0"/>
                  <a:cs typeface="Lato Light" panose="020F0502020204030203" pitchFamily="34" charset="0"/>
                </a:rPr>
                <a:t>Fig</a:t>
              </a:r>
              <a:r>
                <a:rPr lang="es-ES" sz="1000" b="1" dirty="0">
                  <a:latin typeface="Lato Light" panose="020F0502020204030203" pitchFamily="34" charset="0"/>
                  <a:cs typeface="Lato Light" panose="020F0502020204030203" pitchFamily="34" charset="0"/>
                </a:rPr>
                <a:t> 1</a:t>
              </a:r>
              <a:r>
                <a:rPr lang="en-US" sz="1000" b="1" dirty="0">
                  <a:latin typeface="Lato Light" panose="020F0502020204030203" pitchFamily="34" charset="0"/>
                  <a:cs typeface="Lato Light" panose="020F0502020204030203" pitchFamily="34" charset="0"/>
                </a:rPr>
                <a:t>. </a:t>
              </a:r>
              <a:r>
                <a:rPr lang="en-US" sz="1000" i="1" dirty="0">
                  <a:latin typeface="Lato Light" panose="020F0502020204030203" pitchFamily="34" charset="0"/>
                  <a:cs typeface="Lato Light" panose="020F0502020204030203" pitchFamily="34" charset="0"/>
                </a:rPr>
                <a:t>Distribution of incidence and mortality rates from the Top 10 Most Common Cancers in 2020 in Both Sexes. Image extracted from GLOBOCAN 2020. </a:t>
              </a:r>
              <a:r>
                <a:rPr lang="en-US" sz="1000" b="1" dirty="0">
                  <a:latin typeface="Lato Light" panose="020F0502020204030203" pitchFamily="34" charset="0"/>
                  <a:cs typeface="Lato Light" panose="020F0502020204030203" pitchFamily="34" charset="0"/>
                </a:rPr>
                <a:t> </a:t>
              </a:r>
            </a:p>
          </p:txBody>
        </p:sp>
      </p:grpSp>
      <p:sp>
        <p:nvSpPr>
          <p:cNvPr id="6" name="Elipse 5">
            <a:extLst>
              <a:ext uri="{FF2B5EF4-FFF2-40B4-BE49-F238E27FC236}">
                <a16:creationId xmlns:a16="http://schemas.microsoft.com/office/drawing/2014/main" id="{BF0589B8-C53A-DDE3-C9FA-367DAC662C48}"/>
              </a:ext>
            </a:extLst>
          </p:cNvPr>
          <p:cNvSpPr/>
          <p:nvPr/>
        </p:nvSpPr>
        <p:spPr>
          <a:xfrm>
            <a:off x="6609518" y="3289963"/>
            <a:ext cx="929493" cy="4596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B9748A3-0FAE-94EF-1ADC-D122C70016D2}"/>
              </a:ext>
            </a:extLst>
          </p:cNvPr>
          <p:cNvSpPr/>
          <p:nvPr/>
        </p:nvSpPr>
        <p:spPr>
          <a:xfrm>
            <a:off x="9852849" y="3060513"/>
            <a:ext cx="929493" cy="45963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838CF50-D54F-C129-A1CE-BC7936383033}"/>
              </a:ext>
            </a:extLst>
          </p:cNvPr>
          <p:cNvSpPr txBox="1"/>
          <p:nvPr/>
        </p:nvSpPr>
        <p:spPr>
          <a:xfrm>
            <a:off x="309243" y="1741484"/>
            <a:ext cx="4274632" cy="441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More than </a:t>
            </a:r>
            <a:r>
              <a:rPr lang="en-US" b="1" dirty="0">
                <a:latin typeface="Lato Light" panose="020F0502020204030203" pitchFamily="34" charset="0"/>
                <a:cs typeface="Lato Light" panose="020F0502020204030203" pitchFamily="34" charset="0"/>
              </a:rPr>
              <a:t>1.9 million</a:t>
            </a: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 new colorectal cancer cases.</a:t>
            </a:r>
          </a:p>
          <a:p>
            <a:pPr marL="742950" lvl="1" indent="-285750"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n-US" b="1" dirty="0">
                <a:latin typeface="Lato Light" panose="020F0502020204030203" pitchFamily="34" charset="0"/>
                <a:cs typeface="Lato Light" panose="020F0502020204030203" pitchFamily="34" charset="0"/>
              </a:rPr>
              <a:t>935 000 deaths </a:t>
            </a: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were estimated (2020)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b="1" dirty="0">
                <a:latin typeface="Lato Light" panose="020F0502020204030203" pitchFamily="34" charset="0"/>
                <a:cs typeface="Lato Light" panose="020F0502020204030203" pitchFamily="34" charset="0"/>
              </a:rPr>
              <a:t>Third</a:t>
            </a: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 in </a:t>
            </a:r>
            <a:r>
              <a:rPr lang="en-US" u="sng" dirty="0">
                <a:latin typeface="Lato Light" panose="020F0502020204030203" pitchFamily="34" charset="0"/>
                <a:cs typeface="Lato Light" panose="020F0502020204030203" pitchFamily="34" charset="0"/>
              </a:rPr>
              <a:t>incidence</a:t>
            </a: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, </a:t>
            </a:r>
            <a:r>
              <a:rPr lang="en-US" b="1" dirty="0">
                <a:latin typeface="Lato Light" panose="020F0502020204030203" pitchFamily="34" charset="0"/>
                <a:cs typeface="Lato Light" panose="020F0502020204030203" pitchFamily="34" charset="0"/>
              </a:rPr>
              <a:t>second</a:t>
            </a: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 in </a:t>
            </a:r>
            <a:r>
              <a:rPr lang="en-US" u="sng" dirty="0">
                <a:latin typeface="Lato Light" panose="020F0502020204030203" pitchFamily="34" charset="0"/>
                <a:cs typeface="Lato Light" panose="020F0502020204030203" pitchFamily="34" charset="0"/>
              </a:rPr>
              <a:t>mortality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Can be considered a </a:t>
            </a:r>
            <a:r>
              <a:rPr lang="en-US" b="1" dirty="0">
                <a:latin typeface="Lato Light" panose="020F0502020204030203" pitchFamily="34" charset="0"/>
                <a:cs typeface="Lato Light" panose="020F0502020204030203" pitchFamily="34" charset="0"/>
              </a:rPr>
              <a:t>marker</a:t>
            </a: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 of </a:t>
            </a:r>
            <a:r>
              <a:rPr lang="en-US" u="sng" dirty="0">
                <a:latin typeface="Lato Light" panose="020F0502020204030203" pitchFamily="34" charset="0"/>
                <a:cs typeface="Lato Light" panose="020F0502020204030203" pitchFamily="34" charset="0"/>
              </a:rPr>
              <a:t>socioeconomic development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Tx/>
              <a:buChar char="-"/>
            </a:pPr>
            <a:r>
              <a:rPr lang="en-US" b="1" dirty="0">
                <a:latin typeface="Lato Light" panose="020F0502020204030203" pitchFamily="34" charset="0"/>
                <a:cs typeface="Lato Light" panose="020F0502020204030203" pitchFamily="34" charset="0"/>
              </a:rPr>
              <a:t>Primary prevention </a:t>
            </a: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as key strategy to </a:t>
            </a:r>
            <a:r>
              <a:rPr lang="en-US" u="sng" dirty="0">
                <a:latin typeface="Lato Light" panose="020F0502020204030203" pitchFamily="34" charset="0"/>
                <a:cs typeface="Lato Light" panose="020F0502020204030203" pitchFamily="34" charset="0"/>
              </a:rPr>
              <a:t>reduce the growing burden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02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3FE108-BAE9-8FFC-B477-3EF2443C3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Marcador de contenido 4" descr="Imagen que contiene tabla, computadora, escritorio&#10;&#10;Descripción generada automáticamente">
            <a:extLst>
              <a:ext uri="{FF2B5EF4-FFF2-40B4-BE49-F238E27FC236}">
                <a16:creationId xmlns:a16="http://schemas.microsoft.com/office/drawing/2014/main" id="{0A544D2D-F2D6-ECB6-6779-42C544D97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76802" cy="3302508"/>
          </a:xfrm>
        </p:spPr>
      </p:pic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7313D29-34B4-02F4-575A-AE32368DD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803" y="14541"/>
            <a:ext cx="5054238" cy="3537967"/>
          </a:xfrm>
          <a:prstGeom prst="rect">
            <a:avLst/>
          </a:prstGeom>
        </p:spPr>
      </p:pic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5164A76F-A699-E59E-7B81-C5B3C388A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0833"/>
            <a:ext cx="6738002" cy="2947876"/>
          </a:xfrm>
          <a:prstGeom prst="rect">
            <a:avLst/>
          </a:prstGeom>
        </p:spPr>
      </p:pic>
      <p:pic>
        <p:nvPicPr>
          <p:cNvPr id="11" name="Imagen 1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0AB87F0-8C71-EBCA-C9E4-8A15CF8F7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120" y="3740833"/>
            <a:ext cx="5516880" cy="2970628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343B76B8-91F1-E046-1D25-E795D59C52D3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08CABD78-7227-6BD1-A218-6A4A50668282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397B24BD-66BE-561C-C03C-5888F5748DAF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8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ABA07E80-CF37-0F02-8059-F9DA1EAA1B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C0431ECD-FE3A-AAC1-3B3D-310AA0547639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CDE27A8A-7746-8F05-0993-6F7AB0558CB5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13F503FC-1075-D485-2245-63B19820047D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A2C2187E-E249-985F-C82A-EA1741C5C0AF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457B497A-EB32-506D-6474-8AF49C440850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023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A09014-96ED-2A90-94AB-7A5895354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INTEGRATIVE</a:t>
            </a:r>
            <a:endParaRPr lang="ca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466087-3758-7E46-DA88-BF986C230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9789E345-F96C-C47E-5AAE-309D1B5CB341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FF393282-7216-9CC2-0D15-563D91A81C5A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86A9B8B0-9E81-29E5-3E7B-2B018914A6A8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7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E122710C-3C17-4709-8FBE-F146B421C6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44C10BE3-B3AC-C1ED-F846-9E6DAEC96E18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F5498632-01E6-1553-6D0E-FF3DE3FBF69F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4FA19CBA-DA31-025D-3643-C7168CE3856D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754D9907-0AE5-DFAA-6B0E-82EF3C780BCC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3187C9A2-3FF6-A0B9-C280-C8A87EB7310A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2295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0F3096-D94A-9DFE-D9E0-60F062EF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78CB1E-039A-F421-4D4F-D638229FE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C8989BB-EFD5-CAC5-4D2B-648B5D192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320" y="133952"/>
            <a:ext cx="6563360" cy="6590096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5F234786-F89C-610C-DD68-A0734DBC985C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193EB540-F744-3021-B86C-7E56267985BB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94369F38-3F7A-80D2-B85B-FC4E591D0E4E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8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44128BAF-071B-9313-9A01-99A90C8CED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84F380F9-0FD2-E879-A836-666D9B92F4DF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70750E4D-A14F-7928-E7E4-40B0F1486EA0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CD82BCE9-006E-4DC7-BDFE-DAB8369A0CDF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A2FDB97F-0C58-77E2-5CE2-A71D4C3727BC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B8B840CE-11C9-A9C0-854D-C0301217BF43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5625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A471ACD1-EFCF-439B-EAF1-727429417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44" y="643466"/>
            <a:ext cx="9285112" cy="5571067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8927087A-6102-7890-628B-01AFD88A18F9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499E6450-A6FD-8BAC-003E-2B307B990AE2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07C70A04-4A2D-65A3-0F8A-1B6BED8BDA45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6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835B3E9A-0F81-36FD-4A95-429457D290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F2853162-13C8-E367-F2E1-93165C2D1F7A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207C3C35-49E9-4B6E-91D0-ACF7EF5B2267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DA515842-A3DC-F9FB-17B2-F697F08914BE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F824BD43-C91A-E424-0B23-41129DD53F4E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308A1A1D-3410-EC36-23ED-9F72E7277C23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3542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DF2036-341C-F390-F49D-23D7B252E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DB16488-B058-312A-0D03-CC26E05AD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9F7E65-F70A-D129-1D6C-D76F26FEF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680" y="365125"/>
            <a:ext cx="6136639" cy="6136230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CEBF3BFC-DE9D-0B77-E9BD-E92658FD2333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1682B0CE-C804-7203-5D2E-0ECCA61A1B47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80AD69E9-0507-3A4D-7B5E-C5C3BC52A567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8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29520842-AB7F-BE04-B817-46CC187403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094E94BF-C808-D7BA-2064-9BB2EE83223B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AE3A735C-B0B3-16AB-CFAF-C69B7934E32C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162B5051-B90A-78C2-3327-252462E6EE8E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537B18C1-0F68-9864-FBA2-08FEB2C75AFD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9811B72F-9D10-FC63-2009-DDA055FB5417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1512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3049746-22CA-DCFF-8166-4410CEE9C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44" y="643466"/>
            <a:ext cx="9285112" cy="5571067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F1D0E044-C8CB-8ACF-3FC4-1A4EAA1BD68C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0AC9406B-F9B8-C233-B5DB-4641A1852F41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D237629A-95D9-F993-8F31-4D3CB1C29637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6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5DE222F2-7060-7F25-79BA-764CA3913D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45ACA925-4595-A761-7F3E-FD0B8761EC85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BBA8B11C-8D1A-D50C-0602-F4A091ACB03D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C76DAE4C-429F-1D70-17CD-18F521D844D8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2D5F3BC3-5462-CC60-6D6B-E79B46D11E40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D7FA5FCE-F48A-5AA8-CBD9-F9E49F41D309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950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F01BD21-1962-D9CE-AC25-DC09DF8C7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44" y="643466"/>
            <a:ext cx="9285112" cy="5571067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1E16BEEC-A366-565B-E35B-D403370B3F07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884EBF2F-4476-CB6B-AF84-0B0DD4C5B2A6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08263865-EC70-4E6A-2E56-1949F235B5CD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6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7443E5B4-51BB-4E52-D9D7-025C281C9A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D1F93AC0-EA03-BB10-6AE4-2645244FD3FA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DC917492-0B36-EA23-E36D-423A552D7331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FB005321-5C21-2D58-A7DA-4BDDB6519D7D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920659EB-17C0-012E-13CE-359A970E678D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E8E77065-C33E-B54D-AB7D-0400B3EADCDA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71496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28A74E6-7BA4-8569-6BC4-1FBA6CA68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4408"/>
            <a:ext cx="6103488" cy="3662092"/>
          </a:xfrm>
          <a:prstGeom prst="rect">
            <a:avLst/>
          </a:prstGeom>
        </p:spPr>
      </p:pic>
      <p:pic>
        <p:nvPicPr>
          <p:cNvPr id="4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FAC6600-9140-7B22-8F1C-6AD065C19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12" y="1354408"/>
            <a:ext cx="6103488" cy="3662092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7E8897CE-F682-EA10-AD1C-1BC3A186765C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4E37FBFD-75FC-E943-5B2F-C1FCDA6A8514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23A318AC-6E4D-B206-4A8F-50DF912975D3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7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A16433DB-E95C-266D-EB45-E57F94A00D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F7A9598C-A491-46E8-7673-5C6FFB3B46BB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125E1338-CF1E-4B00-D67E-D47540E14B4A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530791FC-75A7-0E6E-B1EA-A0EA7CD0480D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0A3EF47-B12F-A680-1B12-39BE6D799091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3FD273BB-555E-4E6D-C45F-A574BB774AC3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0570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D4B66F74-21F5-761C-BCA3-DEAF758E4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34" y="0"/>
            <a:ext cx="9797135" cy="6858000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62287ACD-0079-A9C0-13CF-1276405AFE67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E8807F32-6EBE-5CD2-9D76-DBAAAD4684C0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B1F69FDD-C7B3-A82B-B115-B9DC4BA4944C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6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F5D78EB5-24BD-A56E-1F4A-E78FCA69FE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EE1B0DD3-CDCC-6760-9F0D-34C0D210A224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DD5694FD-AFBA-16D4-57D7-5CE5DA48F79E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4BC2B90F-4EF2-5CD5-F57E-2E948D350646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E27812E7-B770-28DC-3AEB-461E4679A1E3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05621E38-6465-55D0-0C6D-E1E65DF44547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1552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A74ED292-41C0-60B5-A362-A4CEFCF32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32" y="0"/>
            <a:ext cx="9797135" cy="6858000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08BBBC65-952B-B539-3927-C3B12BDA0F22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0485947A-1903-7BEA-7FE1-C19A8BFA3829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E7A82C2B-17E6-ABA8-EBAF-5BA70527DCBA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6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AB968875-97C0-8B30-BD05-C079ACE40D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A7EAA4C3-DF37-6FA4-1489-4158F3F7C954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CFE81AA1-58C2-7E42-A2CB-47BD7759275B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DC59F135-1145-7B4E-A0B2-E6C3997DE797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2D4BFC04-0538-A51B-1FDC-86B73E9647BB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80D022CE-2CFC-E555-F3EA-F9ED6162291A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03915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BD2D45B-25AA-1F5C-1AA3-DEB003C3A6E1}"/>
              </a:ext>
            </a:extLst>
          </p:cNvPr>
          <p:cNvSpPr txBox="1"/>
          <p:nvPr/>
        </p:nvSpPr>
        <p:spPr>
          <a:xfrm>
            <a:off x="309244" y="954425"/>
            <a:ext cx="5295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TREATMENT RESISTANCE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327EABA-881C-DB23-1CAE-D0D69B9646A2}"/>
              </a:ext>
            </a:extLst>
          </p:cNvPr>
          <p:cNvSpPr txBox="1"/>
          <p:nvPr/>
        </p:nvSpPr>
        <p:spPr>
          <a:xfrm>
            <a:off x="309243" y="1698918"/>
            <a:ext cx="9594778" cy="391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latin typeface="Lato Light" panose="020F0502020204030203" pitchFamily="34" charset="0"/>
                <a:cs typeface="Lato Light" panose="020F0502020204030203" pitchFamily="34" charset="0"/>
              </a:rPr>
              <a:t>Surgery </a:t>
            </a: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is the primary curative treatment.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b="1" dirty="0">
                <a:latin typeface="Lato Light" panose="020F0502020204030203" pitchFamily="34" charset="0"/>
                <a:cs typeface="Lato Light" panose="020F0502020204030203" pitchFamily="34" charset="0"/>
              </a:rPr>
              <a:t>5-FU Chemotherapy </a:t>
            </a: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as main systemic treatment since the 1990s.</a:t>
            </a: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Intravenous or oral administration</a:t>
            </a: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Blockage DNA and RNA synthesis</a:t>
            </a: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One of the most effective treatments</a:t>
            </a:r>
          </a:p>
          <a:p>
            <a:pPr marL="742950" lvl="1" indent="-285750" algn="just">
              <a:lnSpc>
                <a:spcPct val="15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Could be administrated with other drugs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Some patients could develop </a:t>
            </a:r>
            <a:r>
              <a:rPr lang="en-US" b="1" dirty="0">
                <a:latin typeface="Lato Light" panose="020F0502020204030203" pitchFamily="34" charset="0"/>
                <a:cs typeface="Lato Light" panose="020F0502020204030203" pitchFamily="34" charset="0"/>
              </a:rPr>
              <a:t>resistance to 5-FU</a:t>
            </a:r>
            <a:endParaRPr lang="en-US" dirty="0">
              <a:latin typeface="Lato Light" panose="020F0502020204030203" pitchFamily="34" charset="0"/>
              <a:cs typeface="Lato Light" panose="020F0502020204030203" pitchFamily="34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97495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10C44A1-88C7-63ED-4E9B-7A27A4E9C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002621"/>
            <a:ext cx="10905066" cy="4852756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18FE9668-F3FC-68B0-F69E-B66D8C459840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90F8F21A-D0CE-661B-FF3B-F291F462C2AF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38229D84-4921-F731-EC6C-09098FE79102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6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2985B221-73B4-4D15-06F6-0292E899DF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E34ADD32-4052-5331-7B5A-932B9DAC8D7C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4190F263-5A8E-A465-29C8-C2E932666ECA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BFE1430C-AC04-AC25-BDA3-0939F863075E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46825C53-59BB-977F-F864-F8EBF43CF4C4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915E06F8-3C58-E8B8-8DCE-4CD4F60DBC11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445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A3AAA-DCAA-B2DF-F1F7-2DD1B94D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7" name="Marcador de contenido 6" descr="Calendario&#10;&#10;Descripción generada automáticamente">
            <a:extLst>
              <a:ext uri="{FF2B5EF4-FFF2-40B4-BE49-F238E27FC236}">
                <a16:creationId xmlns:a16="http://schemas.microsoft.com/office/drawing/2014/main" id="{07F1826C-135A-CBBC-DADE-059E7A1BA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18" y="964"/>
            <a:ext cx="9795764" cy="6857036"/>
          </a:xfr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3E2538DD-A7CA-72F2-C14E-CE9C746B574F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77090480-29A5-03A7-C104-A1ABE82E8643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5236F977-CB0D-F09D-C0F3-5C058FFC72CF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6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B0323E54-DF54-8513-ABD1-2AED097798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CEF93C8A-4BFD-18A2-B390-21C1B428F3D7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19DED0BD-6F6D-C542-FCB3-3C835563A2A9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2EF1E766-3F66-37B6-B689-66868A0119B9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5BD6D9B6-6684-17A7-750F-0B358D11D73B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AF75A93F-BEA9-2D19-A169-7A114F2D2957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79515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Marcador de contenido 8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2C1B42DD-5D85-D5FC-E1C6-1DEB8B86F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5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05E58A34-DDFB-9199-2C4C-FB3C1F843C3A}"/>
              </a:ext>
            </a:extLst>
          </p:cNvPr>
          <p:cNvGrpSpPr/>
          <p:nvPr/>
        </p:nvGrpSpPr>
        <p:grpSpPr>
          <a:xfrm>
            <a:off x="210551" y="115113"/>
            <a:ext cx="11766886" cy="6594993"/>
            <a:chOff x="210551" y="115113"/>
            <a:chExt cx="11766886" cy="659499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38844BE8-4EF8-66B5-BB44-BA145BD5534A}"/>
                </a:ext>
              </a:extLst>
            </p:cNvPr>
            <p:cNvSpPr/>
            <p:nvPr/>
          </p:nvSpPr>
          <p:spPr>
            <a:xfrm>
              <a:off x="210551" y="6610184"/>
              <a:ext cx="11640554" cy="9992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/>
            </a:p>
          </p:txBody>
        </p: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41A1F72F-C3A0-B526-9B0A-A1E346E226CE}"/>
                </a:ext>
              </a:extLst>
            </p:cNvPr>
            <p:cNvGrpSpPr/>
            <p:nvPr/>
          </p:nvGrpSpPr>
          <p:grpSpPr>
            <a:xfrm>
              <a:off x="309243" y="115113"/>
              <a:ext cx="11668194" cy="679594"/>
              <a:chOff x="309243" y="115113"/>
              <a:chExt cx="11668194" cy="679594"/>
            </a:xfrm>
          </p:grpSpPr>
          <p:pic>
            <p:nvPicPr>
              <p:cNvPr id="5" name="Picture 6" descr="Universidad Abierta de Cataluña - Wikipedia, la enciclopedia libre">
                <a:extLst>
                  <a:ext uri="{FF2B5EF4-FFF2-40B4-BE49-F238E27FC236}">
                    <a16:creationId xmlns:a16="http://schemas.microsoft.com/office/drawing/2014/main" id="{0538E475-D8D7-2CDD-D0EE-2DFD1CBE931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1847"/>
              <a:stretch/>
            </p:blipFill>
            <p:spPr bwMode="auto">
              <a:xfrm>
                <a:off x="309243" y="115113"/>
                <a:ext cx="923991" cy="6795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DD6EF3F4-021E-6555-4D88-8129BF1D3498}"/>
                  </a:ext>
                </a:extLst>
              </p:cNvPr>
              <p:cNvSpPr/>
              <p:nvPr/>
            </p:nvSpPr>
            <p:spPr>
              <a:xfrm>
                <a:off x="1287377" y="115113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FDFE0C06-A229-DA1E-D7B6-B84B046C7251}"/>
                  </a:ext>
                </a:extLst>
              </p:cNvPr>
              <p:cNvSpPr/>
              <p:nvPr/>
            </p:nvSpPr>
            <p:spPr>
              <a:xfrm>
                <a:off x="1287377" y="709915"/>
                <a:ext cx="9877926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AE55355B-D4D5-B132-BC60-0F589F01D514}"/>
                  </a:ext>
                </a:extLst>
              </p:cNvPr>
              <p:cNvSpPr/>
              <p:nvPr/>
            </p:nvSpPr>
            <p:spPr>
              <a:xfrm>
                <a:off x="11231479" y="115113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0D190E32-875F-0E45-286D-7B7A5DA0D038}"/>
                  </a:ext>
                </a:extLst>
              </p:cNvPr>
              <p:cNvSpPr/>
              <p:nvPr/>
            </p:nvSpPr>
            <p:spPr>
              <a:xfrm>
                <a:off x="11231479" y="709915"/>
                <a:ext cx="745958" cy="84792"/>
              </a:xfrm>
              <a:prstGeom prst="rect">
                <a:avLst/>
              </a:prstGeom>
              <a:solidFill>
                <a:srgbClr val="74ED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640A512B-023C-F9F7-C509-60ABD59DB11D}"/>
                  </a:ext>
                </a:extLst>
              </p:cNvPr>
              <p:cNvSpPr txBox="1"/>
              <p:nvPr/>
            </p:nvSpPr>
            <p:spPr>
              <a:xfrm>
                <a:off x="11165813" y="149825"/>
                <a:ext cx="61361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900" dirty="0">
                    <a:solidFill>
                      <a:srgbClr val="3A3A8F"/>
                    </a:solidFill>
                    <a:latin typeface="Lato" panose="020F0502020204030203" pitchFamily="34" charset="0"/>
                    <a:cs typeface="Lato" panose="020F0502020204030203" pitchFamily="34" charset="0"/>
                  </a:rPr>
                  <a:t>uoc.edu</a:t>
                </a:r>
                <a:endParaRPr lang="ca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9094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D48545F-3E3E-F495-3747-4D2144CCB866}"/>
              </a:ext>
            </a:extLst>
          </p:cNvPr>
          <p:cNvSpPr txBox="1"/>
          <p:nvPr/>
        </p:nvSpPr>
        <p:spPr>
          <a:xfrm>
            <a:off x="309244" y="954425"/>
            <a:ext cx="5295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CELLULAR PLASTICY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863AB9B-8E35-F2F8-79B5-D945D6FDAC6F}"/>
              </a:ext>
            </a:extLst>
          </p:cNvPr>
          <p:cNvSpPr txBox="1"/>
          <p:nvPr/>
        </p:nvSpPr>
        <p:spPr>
          <a:xfrm>
            <a:off x="309243" y="1698918"/>
            <a:ext cx="11091069" cy="1868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Cell plasticity is key in the tolerance to the treatment for Colorectal cancer (CRC).</a:t>
            </a: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latin typeface="Lato Light" panose="020F0502020204030203" pitchFamily="34" charset="0"/>
                <a:cs typeface="Lato Light" panose="020F0502020204030203" pitchFamily="34" charset="0"/>
              </a:rPr>
              <a:t>Cancer stem cells (CSCs) crucial for tumor progress, and all the mechanism that promote the relapse of the cancer.</a:t>
            </a: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endParaRPr lang="en-US" b="1" dirty="0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7D469F9F-0225-BAB3-83AA-FF22BDB93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43" y="3103186"/>
            <a:ext cx="9096015" cy="295802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B1A0EEF-9E71-2B65-6B6C-AF5775002FF9}"/>
              </a:ext>
            </a:extLst>
          </p:cNvPr>
          <p:cNvSpPr txBox="1"/>
          <p:nvPr/>
        </p:nvSpPr>
        <p:spPr>
          <a:xfrm>
            <a:off x="309243" y="6066921"/>
            <a:ext cx="90960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b="1" dirty="0" err="1">
                <a:latin typeface="Lato Light" panose="020F0502020204030203" pitchFamily="34" charset="0"/>
                <a:cs typeface="Lato Light" panose="020F0502020204030203" pitchFamily="34" charset="0"/>
              </a:rPr>
              <a:t>Fig</a:t>
            </a:r>
            <a:r>
              <a:rPr lang="es-ES" sz="1000" b="1" dirty="0">
                <a:latin typeface="Lato Light" panose="020F0502020204030203" pitchFamily="34" charset="0"/>
                <a:cs typeface="Lato Light" panose="020F0502020204030203" pitchFamily="34" charset="0"/>
              </a:rPr>
              <a:t> 2. </a:t>
            </a:r>
            <a:r>
              <a:rPr lang="es-ES" sz="1000" i="1" dirty="0" err="1">
                <a:latin typeface="Lato Light" panose="020F0502020204030203" pitchFamily="34" charset="0"/>
                <a:cs typeface="Lato Light" panose="020F0502020204030203" pitchFamily="34" charset="0"/>
              </a:rPr>
              <a:t>Colorectal</a:t>
            </a:r>
            <a:r>
              <a:rPr lang="es-E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s-ES" sz="1000" i="1" dirty="0" err="1">
                <a:latin typeface="Lato Light" panose="020F0502020204030203" pitchFamily="34" charset="0"/>
                <a:cs typeface="Lato Light" panose="020F0502020204030203" pitchFamily="34" charset="0"/>
              </a:rPr>
              <a:t>cancer</a:t>
            </a:r>
            <a:r>
              <a:rPr lang="es-E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 (CRC) </a:t>
            </a:r>
            <a:r>
              <a:rPr lang="es-ES" sz="1000" i="1" dirty="0" err="1">
                <a:latin typeface="Lato Light" panose="020F0502020204030203" pitchFamily="34" charset="0"/>
                <a:cs typeface="Lato Light" panose="020F0502020204030203" pitchFamily="34" charset="0"/>
              </a:rPr>
              <a:t>chemorefractory</a:t>
            </a:r>
            <a:r>
              <a:rPr lang="es-E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s-ES" sz="1000" i="1" dirty="0" err="1">
                <a:latin typeface="Lato Light" panose="020F0502020204030203" pitchFamily="34" charset="0"/>
                <a:cs typeface="Lato Light" panose="020F0502020204030203" pitchFamily="34" charset="0"/>
              </a:rPr>
              <a:t>plasticity</a:t>
            </a:r>
            <a:r>
              <a:rPr lang="es-E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s-ES" sz="1000" i="1" dirty="0" err="1">
                <a:latin typeface="Lato Light" panose="020F0502020204030203" pitchFamily="34" charset="0"/>
                <a:cs typeface="Lato Light" panose="020F0502020204030203" pitchFamily="34" charset="0"/>
              </a:rPr>
              <a:t>cycle</a:t>
            </a:r>
            <a:r>
              <a:rPr lang="es-E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s-ES" sz="1000" i="1" dirty="0" err="1">
                <a:latin typeface="Lato Light" panose="020F0502020204030203" pitchFamily="34" charset="0"/>
                <a:cs typeface="Lato Light" panose="020F0502020204030203" pitchFamily="34" charset="0"/>
              </a:rPr>
              <a:t>model</a:t>
            </a:r>
            <a:r>
              <a:rPr lang="es-E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es-ES" sz="1000" i="1" dirty="0" err="1">
                <a:latin typeface="Lato Light" panose="020F0502020204030203" pitchFamily="34" charset="0"/>
                <a:cs typeface="Lato Light" panose="020F0502020204030203" pitchFamily="34" charset="0"/>
              </a:rPr>
              <a:t>Image</a:t>
            </a:r>
            <a:r>
              <a:rPr lang="es-E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s-ES" sz="1000" i="1" dirty="0" err="1">
                <a:latin typeface="Lato Light" panose="020F0502020204030203" pitchFamily="34" charset="0"/>
                <a:cs typeface="Lato Light" panose="020F0502020204030203" pitchFamily="34" charset="0"/>
              </a:rPr>
              <a:t>extracted</a:t>
            </a:r>
            <a:r>
              <a:rPr lang="es-E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 </a:t>
            </a:r>
            <a:r>
              <a:rPr lang="es-ES" sz="1000" i="1" dirty="0" err="1">
                <a:latin typeface="Lato Light" panose="020F0502020204030203" pitchFamily="34" charset="0"/>
                <a:cs typeface="Lato Light" panose="020F0502020204030203" pitchFamily="34" charset="0"/>
              </a:rPr>
              <a:t>from</a:t>
            </a:r>
            <a:r>
              <a:rPr lang="es-ES" sz="1000" i="1" dirty="0">
                <a:latin typeface="Lato Light" panose="020F0502020204030203" pitchFamily="34" charset="0"/>
                <a:cs typeface="Lato Light" panose="020F0502020204030203" pitchFamily="34" charset="0"/>
              </a:rPr>
              <a:t>: </a:t>
            </a:r>
            <a:r>
              <a:rPr lang="en-US" sz="1000" b="1" i="1" dirty="0">
                <a:effectLst/>
                <a:latin typeface="Lato Light" panose="020F0502020204030203" pitchFamily="34" charset="0"/>
                <a:cs typeface="Lato Light" panose="020F0502020204030203" pitchFamily="34" charset="0"/>
              </a:rPr>
              <a:t>Plastic </a:t>
            </a:r>
            <a:r>
              <a:rPr lang="en-US" sz="1000" b="1" i="1" dirty="0" err="1">
                <a:effectLst/>
                <a:latin typeface="Lato Light" panose="020F0502020204030203" pitchFamily="34" charset="0"/>
                <a:cs typeface="Lato Light" panose="020F0502020204030203" pitchFamily="34" charset="0"/>
              </a:rPr>
              <a:t>persisters</a:t>
            </a:r>
            <a:r>
              <a:rPr lang="en-US" sz="1000" b="1" i="1" dirty="0">
                <a:effectLst/>
                <a:latin typeface="Lato Light" panose="020F0502020204030203" pitchFamily="34" charset="0"/>
                <a:cs typeface="Lato Light" panose="020F0502020204030203" pitchFamily="34" charset="0"/>
              </a:rPr>
              <a:t>: revival stem cells in colorectal cancer</a:t>
            </a:r>
            <a:r>
              <a:rPr lang="es-ES" sz="1000" b="1" i="1" dirty="0">
                <a:effectLst/>
                <a:latin typeface="Lato Light" panose="020F0502020204030203" pitchFamily="34" charset="0"/>
                <a:cs typeface="Lato Light" panose="020F0502020204030203" pitchFamily="34" charset="0"/>
              </a:rPr>
              <a:t>. </a:t>
            </a:r>
            <a:r>
              <a:rPr lang="ca-ES" sz="1000" b="0" i="1" u="none" strike="noStrike" dirty="0">
                <a:effectLst/>
                <a:latin typeface="Lato Light" panose="020F0502020204030203" pitchFamily="34" charset="0"/>
                <a:cs typeface="Lato Light" panose="020F050202020403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https://doi.org/10.1016/j.trecan.2023.11.003</a:t>
            </a:r>
            <a:endParaRPr lang="en-US" sz="1000" b="1" i="1" dirty="0">
              <a:latin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664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3133041-47EE-4261-2A40-9838FF6D1E07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>
                <a:latin typeface="Lato" panose="020F0502020204030203" pitchFamily="34" charset="0"/>
                <a:cs typeface="Lato" panose="020F0502020204030203" pitchFamily="34" charset="0"/>
              </a:rPr>
              <a:t>scRNA-seq</a:t>
            </a:r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 TECHNOLOGY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314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AC873DA-9EAB-D913-2EDD-9BBAA966A5D9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>
                <a:latin typeface="Lato" panose="020F0502020204030203" pitchFamily="34" charset="0"/>
                <a:cs typeface="Lato" panose="020F0502020204030203" pitchFamily="34" charset="0"/>
              </a:rPr>
              <a:t>scRNA-seq</a:t>
            </a:r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 TECHNOLOGY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020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D161F40-FC29-1361-B67E-0F0DB5653BBE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OBJECTIVES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A06F263-7712-0E1D-5F27-2438EA5BB527}"/>
              </a:ext>
            </a:extLst>
          </p:cNvPr>
          <p:cNvSpPr txBox="1"/>
          <p:nvPr/>
        </p:nvSpPr>
        <p:spPr>
          <a:xfrm>
            <a:off x="309243" y="1539200"/>
            <a:ext cx="11075037" cy="2834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800" b="1" dirty="0">
                <a:effectLst/>
                <a:latin typeface="Lato Light" panose="020F0502020204030203" pitchFamily="34" charset="0"/>
                <a:ea typeface="Times New Roman" panose="02020603050405020304" pitchFamily="18" charset="0"/>
                <a:cs typeface="Lato Light" panose="020F0502020204030203" pitchFamily="34" charset="0"/>
              </a:rPr>
              <a:t>Characterize relevant cancer cell subpopulations appearing in response to 5-FU. *</a:t>
            </a:r>
            <a:endParaRPr lang="ca-ES" sz="1800" dirty="0">
              <a:effectLst/>
              <a:latin typeface="Lato Light" panose="020F0502020204030203" pitchFamily="34" charset="0"/>
              <a:ea typeface="Times New Roman" panose="02020603050405020304" pitchFamily="18" charset="0"/>
              <a:cs typeface="Lato Light" panose="020F0502020204030203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800" b="1" dirty="0">
                <a:effectLst/>
                <a:latin typeface="Lato Light" panose="020F0502020204030203" pitchFamily="34" charset="0"/>
                <a:ea typeface="Times New Roman" panose="02020603050405020304" pitchFamily="18" charset="0"/>
                <a:cs typeface="Lato Light" panose="020F0502020204030203" pitchFamily="34" charset="0"/>
              </a:rPr>
              <a:t>Establish CCC networks between cell subpopulations. *</a:t>
            </a:r>
            <a:endParaRPr lang="ca-ES" sz="1800" dirty="0">
              <a:effectLst/>
              <a:latin typeface="Lato Light" panose="020F0502020204030203" pitchFamily="34" charset="0"/>
              <a:ea typeface="Times New Roman" panose="02020603050405020304" pitchFamily="18" charset="0"/>
              <a:cs typeface="Lato Light" panose="020F0502020204030203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Lato Light" panose="020F0502020204030203" pitchFamily="34" charset="0"/>
                <a:ea typeface="Times New Roman" panose="02020603050405020304" pitchFamily="18" charset="0"/>
                <a:cs typeface="Lato Light" panose="020F0502020204030203" pitchFamily="34" charset="0"/>
              </a:rPr>
              <a:t>Demonstrate that translational control is one of the molecular mechanisms responsible for cellular reprogramming in response to 5-FU.</a:t>
            </a:r>
            <a:endParaRPr lang="ca-ES" sz="1800" dirty="0">
              <a:effectLst/>
              <a:latin typeface="Lato Light" panose="020F0502020204030203" pitchFamily="34" charset="0"/>
              <a:ea typeface="Times New Roman" panose="02020603050405020304" pitchFamily="18" charset="0"/>
              <a:cs typeface="Lato Light" panose="020F0502020204030203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Lato Light" panose="020F0502020204030203" pitchFamily="34" charset="0"/>
                <a:ea typeface="Times New Roman" panose="02020603050405020304" pitchFamily="18" charset="0"/>
                <a:cs typeface="Lato Light" panose="020F0502020204030203" pitchFamily="34" charset="0"/>
              </a:rPr>
              <a:t>Determine the exact role of these subpopulations in treatment tolerance and tumor recurrence.</a:t>
            </a:r>
            <a:endParaRPr lang="ca-ES" sz="1800" dirty="0">
              <a:effectLst/>
              <a:latin typeface="Lato Light" panose="020F0502020204030203" pitchFamily="34" charset="0"/>
              <a:ea typeface="Times New Roman" panose="02020603050405020304" pitchFamily="18" charset="0"/>
              <a:cs typeface="Lato Light" panose="020F0502020204030203" pitchFamily="34" charset="0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n-US" sz="1800" b="1" dirty="0">
                <a:effectLst/>
                <a:latin typeface="Lato Light" panose="020F0502020204030203" pitchFamily="34" charset="0"/>
                <a:ea typeface="Times New Roman" panose="02020603050405020304" pitchFamily="18" charset="0"/>
                <a:cs typeface="Lato Light" panose="020F0502020204030203" pitchFamily="34" charset="0"/>
              </a:rPr>
              <a:t>* </a:t>
            </a:r>
            <a:r>
              <a:rPr lang="en-US" sz="1800" dirty="0">
                <a:effectLst/>
                <a:latin typeface="Lato Light" panose="020F0502020204030203" pitchFamily="34" charset="0"/>
                <a:ea typeface="Times New Roman" panose="02020603050405020304" pitchFamily="18" charset="0"/>
                <a:cs typeface="Lato Light" panose="020F0502020204030203" pitchFamily="34" charset="0"/>
              </a:rPr>
              <a:t>Specifically, this study will focus on achieving objectives 1 and 2.</a:t>
            </a:r>
            <a:endParaRPr lang="ca-ES" sz="1800" dirty="0">
              <a:effectLst/>
              <a:latin typeface="Lato Light" panose="020F0502020204030203" pitchFamily="34" charset="0"/>
              <a:ea typeface="Times New Roman" panose="02020603050405020304" pitchFamily="18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12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6055033-D61B-5FEC-92F7-F6A0937A6AB8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METHODS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409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7170A874-A2C2-F222-D5B2-AE46809D499D}"/>
              </a:ext>
            </a:extLst>
          </p:cNvPr>
          <p:cNvGrpSpPr/>
          <p:nvPr/>
        </p:nvGrpSpPr>
        <p:grpSpPr>
          <a:xfrm>
            <a:off x="309243" y="115113"/>
            <a:ext cx="11668194" cy="679594"/>
            <a:chOff x="309243" y="115113"/>
            <a:chExt cx="11668194" cy="679594"/>
          </a:xfrm>
        </p:grpSpPr>
        <p:pic>
          <p:nvPicPr>
            <p:cNvPr id="14" name="Picture 6" descr="Universidad Abierta de Cataluña - Wikipedia, la enciclopedia libre">
              <a:extLst>
                <a:ext uri="{FF2B5EF4-FFF2-40B4-BE49-F238E27FC236}">
                  <a16:creationId xmlns:a16="http://schemas.microsoft.com/office/drawing/2014/main" id="{94E4717A-2C1B-5041-EB02-58D1B99DA4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847"/>
            <a:stretch/>
          </p:blipFill>
          <p:spPr bwMode="auto">
            <a:xfrm>
              <a:off x="309243" y="115113"/>
              <a:ext cx="923991" cy="67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33FC80F-C467-09E6-24EE-688B007A3BAA}"/>
                </a:ext>
              </a:extLst>
            </p:cNvPr>
            <p:cNvSpPr/>
            <p:nvPr/>
          </p:nvSpPr>
          <p:spPr>
            <a:xfrm>
              <a:off x="1287377" y="115113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80C33DBD-3B96-6064-D7BF-3E86E238EAC9}"/>
                </a:ext>
              </a:extLst>
            </p:cNvPr>
            <p:cNvSpPr/>
            <p:nvPr/>
          </p:nvSpPr>
          <p:spPr>
            <a:xfrm>
              <a:off x="1287377" y="709915"/>
              <a:ext cx="9877926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F39972F-FF4B-C0B7-DABD-3CF72F17201C}"/>
                </a:ext>
              </a:extLst>
            </p:cNvPr>
            <p:cNvSpPr/>
            <p:nvPr/>
          </p:nvSpPr>
          <p:spPr>
            <a:xfrm>
              <a:off x="11231479" y="115113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7787110-C6F8-250F-8513-67D45CCAE11F}"/>
                </a:ext>
              </a:extLst>
            </p:cNvPr>
            <p:cNvSpPr/>
            <p:nvPr/>
          </p:nvSpPr>
          <p:spPr>
            <a:xfrm>
              <a:off x="11231479" y="709915"/>
              <a:ext cx="745958" cy="84792"/>
            </a:xfrm>
            <a:prstGeom prst="rect">
              <a:avLst/>
            </a:prstGeom>
            <a:solidFill>
              <a:srgbClr val="74ED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a-ES" dirty="0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55770FCC-991C-21AD-C28D-B3B1FCEA600F}"/>
                </a:ext>
              </a:extLst>
            </p:cNvPr>
            <p:cNvSpPr txBox="1"/>
            <p:nvPr/>
          </p:nvSpPr>
          <p:spPr>
            <a:xfrm>
              <a:off x="11165813" y="149825"/>
              <a:ext cx="61361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uoc.edu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318CB9-37A0-E1AA-071D-D3875F1034B6}"/>
                </a:ext>
              </a:extLst>
            </p:cNvPr>
            <p:cNvSpPr txBox="1"/>
            <p:nvPr/>
          </p:nvSpPr>
          <p:spPr>
            <a:xfrm>
              <a:off x="1233234" y="159831"/>
              <a:ext cx="11670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Universitat Oberta</a:t>
              </a:r>
            </a:p>
            <a:p>
              <a:r>
                <a:rPr lang="es-ES" sz="900" dirty="0">
                  <a:solidFill>
                    <a:srgbClr val="3A3A8F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de Catalunya</a:t>
              </a:r>
              <a:endParaRPr lang="ca-ES" sz="900" dirty="0">
                <a:solidFill>
                  <a:srgbClr val="3A3A8F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C24F5533-58DC-3881-9443-7B00BFEFAC40}"/>
              </a:ext>
            </a:extLst>
          </p:cNvPr>
          <p:cNvSpPr/>
          <p:nvPr/>
        </p:nvSpPr>
        <p:spPr>
          <a:xfrm>
            <a:off x="210551" y="6610184"/>
            <a:ext cx="11640554" cy="99922"/>
          </a:xfrm>
          <a:prstGeom prst="rect">
            <a:avLst/>
          </a:prstGeom>
          <a:solidFill>
            <a:srgbClr val="74E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568B268-DAB7-F302-0646-0BF3EC6E7C26}"/>
              </a:ext>
            </a:extLst>
          </p:cNvPr>
          <p:cNvSpPr txBox="1"/>
          <p:nvPr/>
        </p:nvSpPr>
        <p:spPr>
          <a:xfrm>
            <a:off x="309243" y="954425"/>
            <a:ext cx="589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latin typeface="Lato" panose="020F0502020204030203" pitchFamily="34" charset="0"/>
                <a:cs typeface="Lato" panose="020F0502020204030203" pitchFamily="34" charset="0"/>
              </a:rPr>
              <a:t>RESULTS</a:t>
            </a:r>
            <a:endParaRPr lang="en-US" sz="32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E7009D06-3C76-20DE-C841-5ED2B5621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853" y="4096421"/>
            <a:ext cx="2916994" cy="2370058"/>
          </a:xfrm>
          <a:prstGeom prst="rect">
            <a:avLst/>
          </a:prstGeom>
        </p:spPr>
      </p:pic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A9194A54-1446-54F1-62BC-7E70E581A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743" y="1384543"/>
            <a:ext cx="2884094" cy="2343327"/>
          </a:xfrm>
          <a:prstGeom prst="rect">
            <a:avLst/>
          </a:prstGeom>
        </p:spPr>
      </p:pic>
      <p:pic>
        <p:nvPicPr>
          <p:cNvPr id="11" name="Imagen 1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C676113-49C5-BA0E-594F-949E283965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70" y="4047603"/>
            <a:ext cx="3136111" cy="2548091"/>
          </a:xfrm>
          <a:prstGeom prst="rect">
            <a:avLst/>
          </a:prstGeom>
        </p:spPr>
      </p:pic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747FCA7-7938-EE0C-0A22-C05500BE8B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679" y="1382851"/>
            <a:ext cx="2884094" cy="2343327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CB11778-7036-5846-D074-4CC27BD71AAB}"/>
              </a:ext>
            </a:extLst>
          </p:cNvPr>
          <p:cNvSpPr txBox="1"/>
          <p:nvPr/>
        </p:nvSpPr>
        <p:spPr>
          <a:xfrm>
            <a:off x="2618553" y="1026163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A)</a:t>
            </a:r>
            <a:endParaRPr lang="ca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2AA95FF-D29F-E54F-A551-36917D270875}"/>
              </a:ext>
            </a:extLst>
          </p:cNvPr>
          <p:cNvSpPr txBox="1"/>
          <p:nvPr/>
        </p:nvSpPr>
        <p:spPr>
          <a:xfrm>
            <a:off x="6574087" y="1024471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B)</a:t>
            </a:r>
            <a:endParaRPr lang="ca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9C6ACF7-2D37-DC6A-EC3A-4D70A75AB42E}"/>
              </a:ext>
            </a:extLst>
          </p:cNvPr>
          <p:cNvSpPr txBox="1"/>
          <p:nvPr/>
        </p:nvSpPr>
        <p:spPr>
          <a:xfrm>
            <a:off x="2556335" y="3767146"/>
            <a:ext cx="589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C)</a:t>
            </a:r>
            <a:endParaRPr lang="ca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7682489-6F2C-6276-8828-13B70D46BEA1}"/>
              </a:ext>
            </a:extLst>
          </p:cNvPr>
          <p:cNvSpPr txBox="1"/>
          <p:nvPr/>
        </p:nvSpPr>
        <p:spPr>
          <a:xfrm>
            <a:off x="6574087" y="3863789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D)</a:t>
            </a:r>
            <a:endParaRPr lang="ca-ES" dirty="0"/>
          </a:p>
        </p:txBody>
      </p:sp>
      <p:pic>
        <p:nvPicPr>
          <p:cNvPr id="8" name="Marcador de contenido 4" descr="Gráfico, Gráfico de barras">
            <a:extLst>
              <a:ext uri="{FF2B5EF4-FFF2-40B4-BE49-F238E27FC236}">
                <a16:creationId xmlns:a16="http://schemas.microsoft.com/office/drawing/2014/main" id="{9B3FDBD4-4FB0-339F-6D92-E8399297C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954" y="1116132"/>
            <a:ext cx="7254045" cy="538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3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7093</TotalTime>
  <Words>566</Words>
  <Application>Microsoft Office PowerPoint</Application>
  <PresentationFormat>Panorámica</PresentationFormat>
  <Paragraphs>134</Paragraphs>
  <Slides>32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9" baseType="lpstr">
      <vt:lpstr>Aptos</vt:lpstr>
      <vt:lpstr>Aptos Display</vt:lpstr>
      <vt:lpstr>Arial</vt:lpstr>
      <vt:lpstr>Courier New</vt:lpstr>
      <vt:lpstr>Lato</vt:lpstr>
      <vt:lpstr>Lato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INTERACTION CCC</vt:lpstr>
      <vt:lpstr>Presentación de PowerPoint</vt:lpstr>
      <vt:lpstr>Presentación de PowerPoint</vt:lpstr>
      <vt:lpstr>INTEGRATIVE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Miquel G</dc:creator>
  <cp:lastModifiedBy>Miquel G</cp:lastModifiedBy>
  <cp:revision>10</cp:revision>
  <dcterms:created xsi:type="dcterms:W3CDTF">2024-05-07T22:23:39Z</dcterms:created>
  <dcterms:modified xsi:type="dcterms:W3CDTF">2024-06-18T09:20:57Z</dcterms:modified>
</cp:coreProperties>
</file>